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92" r:id="rId6"/>
    <p:sldId id="280" r:id="rId7"/>
    <p:sldId id="293" r:id="rId8"/>
    <p:sldId id="296" r:id="rId9"/>
    <p:sldId id="294" r:id="rId10"/>
    <p:sldId id="297" r:id="rId11"/>
    <p:sldId id="298" r:id="rId12"/>
    <p:sldId id="303" r:id="rId13"/>
    <p:sldId id="299" r:id="rId14"/>
    <p:sldId id="295" r:id="rId15"/>
    <p:sldId id="300" r:id="rId16"/>
    <p:sldId id="301" r:id="rId17"/>
    <p:sldId id="302" r:id="rId18"/>
  </p:sldIdLst>
  <p:sldSz cx="12192000" cy="6858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41" autoAdjust="0"/>
  </p:normalViewPr>
  <p:slideViewPr>
    <p:cSldViewPr>
      <p:cViewPr varScale="1">
        <p:scale>
          <a:sx n="66" d="100"/>
          <a:sy n="66" d="100"/>
        </p:scale>
        <p:origin x="97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11/20/2023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CB0FCD9-0470-4140-96E5-2FF0D183AE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C26ACC-D8F0-4CA3-86B6-DAAC482858CA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4ADB598-9D7B-479E-9F67-2820D81A67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2D53E09-CAB0-4BAF-8AA7-4E610406A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2AD6288-54AC-47EE-8C7C-467DF0C842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94D8D615-F89A-4770-8E9D-F94209146F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3747572-A4AD-493E-B887-E9A03B7A20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76F727-28F7-4117-B18B-9E3D726E20C4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5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ucc/2/2-103#Buyer_2-103" TargetMode="External"/><Relationship Id="rId2" Type="http://schemas.openxmlformats.org/officeDocument/2006/relationships/hyperlink" Target="https://www.law.cornell.edu/ucc/2/2-103#Seller_2-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aw.cornell.edu/ucc/2/2-715.html" TargetMode="External"/><Relationship Id="rId4" Type="http://schemas.openxmlformats.org/officeDocument/2006/relationships/hyperlink" Target="https://www.law.cornell.edu/ucc/2/2-106#contract_2-106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 </a:t>
            </a:r>
            <a:r>
              <a:rPr lang="en-US" altLang="en-US"/>
              <a:t>Review 2023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F924-0BE6-43D8-9F8E-1B01A143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3286-1492-4A30-A1C8-70E9B22B0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Cure and breach. </a:t>
            </a:r>
          </a:p>
          <a:p>
            <a:pPr lvl="1"/>
            <a:r>
              <a:rPr lang="en-US" dirty="0"/>
              <a:t>A seller who delivers non-conforming goods breaches—even if the seller has a right to cure.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7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8EBC-B8F0-4214-8773-7B8D1918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i="0" dirty="0">
                <a:solidFill>
                  <a:srgbClr val="333333"/>
                </a:solidFill>
                <a:effectLst/>
              </a:rPr>
              <a:t>§ 2-711. Buyer's Remedies in General; Buyer's Security Interest in Rejected Goods.</a:t>
            </a:r>
            <a:br>
              <a:rPr lang="en-US" sz="2400" b="0" i="0" dirty="0">
                <a:solidFill>
                  <a:srgbClr val="333333"/>
                </a:solidFill>
                <a:effectLst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D7356-E2BB-4B23-A0B9-E623F2B00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(1) Where the seller fails to make delivery or repudiates or the buyer rightfully rejects or justifiably revokes acceptance then with respect to any goods involved . . . the buyer may cancel and whether or not he has done so may in addition to recovering so much of the price as has been paid</a:t>
            </a:r>
          </a:p>
          <a:p>
            <a:r>
              <a:rPr lang="en-US" sz="2800" dirty="0"/>
              <a:t>(a) "cover" and have damages under the next section as to all the goods affected whether or not they have been identified to the contract; or</a:t>
            </a:r>
          </a:p>
          <a:p>
            <a:r>
              <a:rPr lang="en-US" sz="2800" dirty="0"/>
              <a:t>(b) recover damages for non-delivery as provided in this Article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102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E445-F309-C3DC-7B8C-CA08DE46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§ 2-713. Buyer's Damages for Non-delivery or Repudiation.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CD7D2-B5BA-3630-F025-7C8B16BFE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(1) . . </a:t>
            </a:r>
            <a:r>
              <a:rPr lang="en-US" sz="2800" kern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measure of damages for non-delivery or repudiation by the </a:t>
            </a:r>
            <a:r>
              <a:rPr lang="en-US" sz="2800" u="sng" kern="0" dirty="0">
                <a:solidFill>
                  <a:srgbClr val="001C7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seller</a:t>
            </a: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is the difference between the market price at the time when the </a:t>
            </a:r>
            <a:r>
              <a:rPr lang="en-US" sz="2800" u="sng" kern="0" dirty="0">
                <a:solidFill>
                  <a:srgbClr val="001C7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buyer</a:t>
            </a: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learned of the breach and the </a:t>
            </a:r>
            <a:r>
              <a:rPr lang="en-US" sz="2800" u="sng" kern="0" dirty="0">
                <a:solidFill>
                  <a:srgbClr val="001C7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contract</a:t>
            </a: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price together with any incidental and consequential damages provided in this Article (Section </a:t>
            </a:r>
            <a:r>
              <a:rPr lang="en-US" sz="2800" u="sng" kern="0" dirty="0">
                <a:solidFill>
                  <a:srgbClr val="001C7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2-715</a:t>
            </a: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but less expenses saved in consequence of the seller's breach.</a:t>
            </a:r>
            <a:endParaRPr lang="en-US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800" kern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(2)Market price is to be determined as of the place for tender or, in cases of rejection after arrival or revocation of acceptance, as of the place of arrival.</a:t>
            </a:r>
            <a:endParaRPr lang="en-US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C1C45-7B5C-4367-8F57-03E8EDE1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77B8-260F-4B90-B438-0494FCE0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Uncertainty must be </a:t>
            </a:r>
            <a:r>
              <a:rPr lang="en-US" i="1" dirty="0"/>
              <a:t>reasonable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1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B20C-AC48-4689-824C-5AE6D9ED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Excuse Doctrines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21B10-5FA1-4323-84CC-875F794B4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usually do not cause too many problems. </a:t>
            </a:r>
          </a:p>
          <a:p>
            <a:r>
              <a:rPr lang="en-US" dirty="0"/>
              <a:t>Remember: you are looking for an information and control difference between the parties. </a:t>
            </a:r>
          </a:p>
        </p:txBody>
      </p:sp>
    </p:spTree>
    <p:extLst>
      <p:ext uri="{BB962C8B-B14F-4D97-AF65-F5344CB8AC3E}">
        <p14:creationId xmlns:p14="http://schemas.microsoft.com/office/powerpoint/2010/main" val="154800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0BF4-C853-4912-BCB8-4D1D48B2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Parol</a:t>
            </a:r>
            <a:r>
              <a:rPr lang="en-US" dirty="0"/>
              <a:t>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D4FFB-37C8-4B06-AF64-77126A532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main problem is not using all the facts you are given. </a:t>
            </a:r>
          </a:p>
          <a:p>
            <a:r>
              <a:rPr lang="en-US" dirty="0"/>
              <a:t>Other issues:</a:t>
            </a:r>
          </a:p>
          <a:p>
            <a:pPr lvl="1"/>
            <a:r>
              <a:rPr lang="en-US" dirty="0"/>
              <a:t>An entire agreement clause does </a:t>
            </a:r>
            <a:r>
              <a:rPr lang="en-US" i="1" dirty="0"/>
              <a:t>not</a:t>
            </a:r>
            <a:r>
              <a:rPr lang="en-US" dirty="0"/>
              <a:t> necessarily mean that the written agreement is a complete integration. </a:t>
            </a:r>
          </a:p>
          <a:p>
            <a:pPr lvl="1"/>
            <a:r>
              <a:rPr lang="en-US" dirty="0"/>
              <a:t>An entire agreement clause does </a:t>
            </a:r>
            <a:r>
              <a:rPr lang="en-US" b="1" dirty="0"/>
              <a:t>not</a:t>
            </a:r>
            <a:r>
              <a:rPr lang="en-US" dirty="0"/>
              <a:t> contradict a side agreement.</a:t>
            </a:r>
          </a:p>
          <a:p>
            <a:pPr lvl="1"/>
            <a:r>
              <a:rPr lang="en-US" dirty="0"/>
              <a:t>The same facts can be relevant to “Is this a complete integration?” and “Given that we have a compete integration, does the side agreement fall in its scope?”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85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71F8-8695-4159-A21F-92166BE4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 and 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8DEDF-B9B0-42B7-8685-6348B856E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not problematic. </a:t>
            </a:r>
          </a:p>
        </p:txBody>
      </p:sp>
    </p:spTree>
    <p:extLst>
      <p:ext uri="{BB962C8B-B14F-4D97-AF65-F5344CB8AC3E}">
        <p14:creationId xmlns:p14="http://schemas.microsoft.com/office/powerpoint/2010/main" val="4103382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63489-AF8D-482D-9BB8-FDB6D2E5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Error 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74F99-8305-4A35-BCD0-4AEEF743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Not using the facts you are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7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1128-4870-4ABA-9879-8970CE22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D6232-FB6D-4982-8A4F-BA9444127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today</a:t>
            </a:r>
          </a:p>
          <a:p>
            <a:r>
              <a:rPr lang="en-US" dirty="0"/>
              <a:t>No class meetings after today. Use the time to review the tutorials. </a:t>
            </a:r>
          </a:p>
        </p:txBody>
      </p:sp>
    </p:spTree>
    <p:extLst>
      <p:ext uri="{BB962C8B-B14F-4D97-AF65-F5344CB8AC3E}">
        <p14:creationId xmlns:p14="http://schemas.microsoft.com/office/powerpoint/2010/main" val="4551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B7CF-F03D-46C0-8815-307FACAC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CD3A9-183E-4EBF-B0D3-C060DBEC8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no consideration issues on the exam.</a:t>
            </a:r>
          </a:p>
        </p:txBody>
      </p:sp>
    </p:spTree>
    <p:extLst>
      <p:ext uri="{BB962C8B-B14F-4D97-AF65-F5344CB8AC3E}">
        <p14:creationId xmlns:p14="http://schemas.microsoft.com/office/powerpoint/2010/main" val="65461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0E40-E085-4757-A1CE-4CD78AE6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4A6E-9CF2-4755-9907-7C5CB577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flow chart.</a:t>
            </a:r>
          </a:p>
        </p:txBody>
      </p:sp>
    </p:spTree>
    <p:extLst>
      <p:ext uri="{BB962C8B-B14F-4D97-AF65-F5344CB8AC3E}">
        <p14:creationId xmlns:p14="http://schemas.microsoft.com/office/powerpoint/2010/main" val="378681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74F6BA-DA10-422C-A106-7B1BAC6FEEF8}"/>
              </a:ext>
            </a:extLst>
          </p:cNvPr>
          <p:cNvSpPr/>
          <p:nvPr/>
        </p:nvSpPr>
        <p:spPr>
          <a:xfrm>
            <a:off x="762000" y="304801"/>
            <a:ext cx="11049000" cy="4648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ext Box 4">
            <a:extLst>
              <a:ext uri="{FF2B5EF4-FFF2-40B4-BE49-F238E27FC236}">
                <a16:creationId xmlns:a16="http://schemas.microsoft.com/office/drawing/2014/main" id="{6162D6A9-B5E2-4C1D-AAE2-CA0CB1FC9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6324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Objective intent test adequately resolves any ambiguity?</a:t>
            </a:r>
          </a:p>
        </p:txBody>
      </p:sp>
      <p:sp>
        <p:nvSpPr>
          <p:cNvPr id="3075" name="Line 5">
            <a:extLst>
              <a:ext uri="{FF2B5EF4-FFF2-40B4-BE49-F238E27FC236}">
                <a16:creationId xmlns:a16="http://schemas.microsoft.com/office/drawing/2014/main" id="{279A80E3-B5A4-44DD-9A74-64503880F6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685800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6">
            <a:extLst>
              <a:ext uri="{FF2B5EF4-FFF2-40B4-BE49-F238E27FC236}">
                <a16:creationId xmlns:a16="http://schemas.microsoft.com/office/drawing/2014/main" id="{87D8DED3-9A25-43D9-B2B7-8E117A57E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9075" y="6858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E933441C-9603-48AA-8D55-C302CC6F9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4478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230D7D7C-36CB-4874-A5E7-48A263192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438401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Misunderstanding?</a:t>
            </a:r>
          </a:p>
        </p:txBody>
      </p:sp>
      <p:sp>
        <p:nvSpPr>
          <p:cNvPr id="3079" name="Line 9">
            <a:extLst>
              <a:ext uri="{FF2B5EF4-FFF2-40B4-BE49-F238E27FC236}">
                <a16:creationId xmlns:a16="http://schemas.microsoft.com/office/drawing/2014/main" id="{F537FA6E-7A92-40BF-9952-6BED751CC9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895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0">
            <a:extLst>
              <a:ext uri="{FF2B5EF4-FFF2-40B4-BE49-F238E27FC236}">
                <a16:creationId xmlns:a16="http://schemas.microsoft.com/office/drawing/2014/main" id="{950E3723-9AB0-421B-8C08-984D161AA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One party knows or should know of the misunderstanding?</a:t>
            </a:r>
          </a:p>
        </p:txBody>
      </p:sp>
      <p:sp>
        <p:nvSpPr>
          <p:cNvPr id="3081" name="Line 11">
            <a:extLst>
              <a:ext uri="{FF2B5EF4-FFF2-40B4-BE49-F238E27FC236}">
                <a16:creationId xmlns:a16="http://schemas.microsoft.com/office/drawing/2014/main" id="{4DA970DF-967A-48D1-89C1-7DE5B890F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114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2">
            <a:extLst>
              <a:ext uri="{FF2B5EF4-FFF2-40B4-BE49-F238E27FC236}">
                <a16:creationId xmlns:a16="http://schemas.microsoft.com/office/drawing/2014/main" id="{A1EC2F13-0A57-4EBE-98DB-3E374F1D1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114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13">
            <a:extLst>
              <a:ext uri="{FF2B5EF4-FFF2-40B4-BE49-F238E27FC236}">
                <a16:creationId xmlns:a16="http://schemas.microsoft.com/office/drawing/2014/main" id="{68EE7262-0794-4356-8364-3BEF89572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648200"/>
            <a:ext cx="2286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 contract under Restatement 201—note this may not be the result you want</a:t>
            </a:r>
          </a:p>
        </p:txBody>
      </p:sp>
      <p:sp>
        <p:nvSpPr>
          <p:cNvPr id="3084" name="Text Box 14">
            <a:extLst>
              <a:ext uri="{FF2B5EF4-FFF2-40B4-BE49-F238E27FC236}">
                <a16:creationId xmlns:a16="http://schemas.microsoft.com/office/drawing/2014/main" id="{61820594-7DAE-4943-825E-176C346C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48201"/>
            <a:ext cx="13716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Interpret against party with knowledge, etc. </a:t>
            </a:r>
          </a:p>
        </p:txBody>
      </p:sp>
      <p:sp>
        <p:nvSpPr>
          <p:cNvPr id="3085" name="Line 15">
            <a:extLst>
              <a:ext uri="{FF2B5EF4-FFF2-40B4-BE49-F238E27FC236}">
                <a16:creationId xmlns:a16="http://schemas.microsoft.com/office/drawing/2014/main" id="{D46A4E9F-B2DB-45E6-9597-AC4FDE4BC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895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Text Box 16">
            <a:extLst>
              <a:ext uri="{FF2B5EF4-FFF2-40B4-BE49-F238E27FC236}">
                <a16:creationId xmlns:a16="http://schemas.microsoft.com/office/drawing/2014/main" id="{3A0B544E-4BA8-4445-8880-23CF40100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5052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Main purpose of the contract can be determined?</a:t>
            </a:r>
          </a:p>
        </p:txBody>
      </p:sp>
      <p:sp>
        <p:nvSpPr>
          <p:cNvPr id="3087" name="Line 17">
            <a:extLst>
              <a:ext uri="{FF2B5EF4-FFF2-40B4-BE49-F238E27FC236}">
                <a16:creationId xmlns:a16="http://schemas.microsoft.com/office/drawing/2014/main" id="{3E17F93B-83FE-4714-894D-B5994FD638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4114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18">
            <a:extLst>
              <a:ext uri="{FF2B5EF4-FFF2-40B4-BE49-F238E27FC236}">
                <a16:creationId xmlns:a16="http://schemas.microsoft.com/office/drawing/2014/main" id="{B1843027-CE3B-4FEE-AF8E-0CE7018E0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724400"/>
            <a:ext cx="1676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Use hypothetical intent test</a:t>
            </a:r>
          </a:p>
        </p:txBody>
      </p:sp>
      <p:sp>
        <p:nvSpPr>
          <p:cNvPr id="3089" name="Line 19">
            <a:extLst>
              <a:ext uri="{FF2B5EF4-FFF2-40B4-BE49-F238E27FC236}">
                <a16:creationId xmlns:a16="http://schemas.microsoft.com/office/drawing/2014/main" id="{319C3E49-6D6D-4CA6-B8E1-A7DB0E7ED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114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Text Box 20">
            <a:extLst>
              <a:ext uri="{FF2B5EF4-FFF2-40B4-BE49-F238E27FC236}">
                <a16:creationId xmlns:a16="http://schemas.microsoft.com/office/drawing/2014/main" id="{5BD103A1-AEBD-403B-A784-8E7BFEA8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876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Use other strategies</a:t>
            </a:r>
          </a:p>
        </p:txBody>
      </p:sp>
      <p:sp>
        <p:nvSpPr>
          <p:cNvPr id="3091" name="Text Box 21">
            <a:extLst>
              <a:ext uri="{FF2B5EF4-FFF2-40B4-BE49-F238E27FC236}">
                <a16:creationId xmlns:a16="http://schemas.microsoft.com/office/drawing/2014/main" id="{539E1618-0800-4696-BED1-F6FEE2A2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098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Use objective intent test</a:t>
            </a:r>
          </a:p>
        </p:txBody>
      </p:sp>
      <p:sp>
        <p:nvSpPr>
          <p:cNvPr id="3092" name="Text Box 22">
            <a:extLst>
              <a:ext uri="{FF2B5EF4-FFF2-40B4-BE49-F238E27FC236}">
                <a16:creationId xmlns:a16="http://schemas.microsoft.com/office/drawing/2014/main" id="{7AE80E8F-9DA3-4723-B780-E074F1907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Relevant trade usage?</a:t>
            </a:r>
          </a:p>
        </p:txBody>
      </p:sp>
      <p:sp>
        <p:nvSpPr>
          <p:cNvPr id="3093" name="Line 23">
            <a:extLst>
              <a:ext uri="{FF2B5EF4-FFF2-40B4-BE49-F238E27FC236}">
                <a16:creationId xmlns:a16="http://schemas.microsoft.com/office/drawing/2014/main" id="{46DBA7C6-1E89-4C8F-BBFC-F66959E7F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17526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4">
            <a:extLst>
              <a:ext uri="{FF2B5EF4-FFF2-40B4-BE49-F238E27FC236}">
                <a16:creationId xmlns:a16="http://schemas.microsoft.com/office/drawing/2014/main" id="{EC210545-A53E-442D-9F17-76DE91FDB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752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5">
            <a:extLst>
              <a:ext uri="{FF2B5EF4-FFF2-40B4-BE49-F238E27FC236}">
                <a16:creationId xmlns:a16="http://schemas.microsoft.com/office/drawing/2014/main" id="{6FDFC99B-1270-4CD8-AB18-A94138251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8382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3096" name="Text Box 27">
            <a:extLst>
              <a:ext uri="{FF2B5EF4-FFF2-40B4-BE49-F238E27FC236}">
                <a16:creationId xmlns:a16="http://schemas.microsoft.com/office/drawing/2014/main" id="{B2C6B5F2-B131-4790-A932-A43E08975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8288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3097" name="Text Box 28">
            <a:extLst>
              <a:ext uri="{FF2B5EF4-FFF2-40B4-BE49-F238E27FC236}">
                <a16:creationId xmlns:a16="http://schemas.microsoft.com/office/drawing/2014/main" id="{B8B5DB41-70C8-4E2F-98B7-D2F0011C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8956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3098" name="Text Box 29">
            <a:extLst>
              <a:ext uri="{FF2B5EF4-FFF2-40B4-BE49-F238E27FC236}">
                <a16:creationId xmlns:a16="http://schemas.microsoft.com/office/drawing/2014/main" id="{6507F0E4-2528-48CD-8B19-B09644B1A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148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3099" name="Text Box 30">
            <a:extLst>
              <a:ext uri="{FF2B5EF4-FFF2-40B4-BE49-F238E27FC236}">
                <a16:creationId xmlns:a16="http://schemas.microsoft.com/office/drawing/2014/main" id="{776D075F-18F3-4E2B-8917-61352F96D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1148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  <p:sp>
        <p:nvSpPr>
          <p:cNvPr id="3100" name="Text Box 31">
            <a:extLst>
              <a:ext uri="{FF2B5EF4-FFF2-40B4-BE49-F238E27FC236}">
                <a16:creationId xmlns:a16="http://schemas.microsoft.com/office/drawing/2014/main" id="{51101EF6-E336-41D2-A139-3335059E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7620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3101" name="Text Box 34">
            <a:extLst>
              <a:ext uri="{FF2B5EF4-FFF2-40B4-BE49-F238E27FC236}">
                <a16:creationId xmlns:a16="http://schemas.microsoft.com/office/drawing/2014/main" id="{8F2E1DD0-1479-4159-8027-BC43E3F80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7526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3102" name="Text Box 35">
            <a:extLst>
              <a:ext uri="{FF2B5EF4-FFF2-40B4-BE49-F238E27FC236}">
                <a16:creationId xmlns:a16="http://schemas.microsoft.com/office/drawing/2014/main" id="{CA95992A-3A5C-4199-993D-B32DA8FCF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8956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3103" name="Text Box 36">
            <a:extLst>
              <a:ext uri="{FF2B5EF4-FFF2-40B4-BE49-F238E27FC236}">
                <a16:creationId xmlns:a16="http://schemas.microsoft.com/office/drawing/2014/main" id="{99D3499F-0F2A-4618-B427-9984E2E8D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41910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</a:t>
            </a:r>
          </a:p>
        </p:txBody>
      </p:sp>
      <p:sp>
        <p:nvSpPr>
          <p:cNvPr id="3104" name="Text Box 37">
            <a:extLst>
              <a:ext uri="{FF2B5EF4-FFF2-40B4-BE49-F238E27FC236}">
                <a16:creationId xmlns:a16="http://schemas.microsoft.com/office/drawing/2014/main" id="{CB2CEF24-5C82-465D-8ED3-8518B61BE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1"/>
            <a:ext cx="1752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Presumption is to interpret in accord with trade usage</a:t>
            </a:r>
          </a:p>
        </p:txBody>
      </p:sp>
      <p:sp>
        <p:nvSpPr>
          <p:cNvPr id="3105" name="Text Box 38">
            <a:extLst>
              <a:ext uri="{FF2B5EF4-FFF2-40B4-BE49-F238E27FC236}">
                <a16:creationId xmlns:a16="http://schemas.microsoft.com/office/drawing/2014/main" id="{D698AEAB-50EF-4025-8075-64281C6B1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910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3F6ED87-93C6-4C5A-BDBE-5E207B70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Reasonable Person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29F9334-6BE1-467D-94E6-2BE691F62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508" y="2015075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“Go ahead . . .” </a:t>
            </a: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7EFF93A5-3492-4D39-AE55-8B88B5A82334}"/>
              </a:ext>
            </a:extLst>
          </p:cNvPr>
          <p:cNvSpPr/>
          <p:nvPr/>
        </p:nvSpPr>
        <p:spPr>
          <a:xfrm>
            <a:off x="4168775" y="1752600"/>
            <a:ext cx="1917700" cy="990600"/>
          </a:xfrm>
          <a:prstGeom prst="wedgeEllipseCallout">
            <a:avLst>
              <a:gd name="adj1" fmla="val -57283"/>
              <a:gd name="adj2" fmla="val 26416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17" name="Content Placeholder 3">
            <a:extLst>
              <a:ext uri="{FF2B5EF4-FFF2-40B4-BE49-F238E27FC236}">
                <a16:creationId xmlns:a16="http://schemas.microsoft.com/office/drawing/2014/main" id="{2C2BB18B-BBFD-4C2F-B870-5431654F11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9" y="2319338"/>
            <a:ext cx="18430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D53D324-8FA2-447D-8546-8A87A86F15E7}"/>
              </a:ext>
            </a:extLst>
          </p:cNvPr>
          <p:cNvSpPr/>
          <p:nvPr/>
        </p:nvSpPr>
        <p:spPr>
          <a:xfrm>
            <a:off x="2416175" y="47244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16DA4A-59C8-46D7-81AE-D4FCB5B7095F}"/>
              </a:ext>
            </a:extLst>
          </p:cNvPr>
          <p:cNvSpPr/>
          <p:nvPr/>
        </p:nvSpPr>
        <p:spPr>
          <a:xfrm>
            <a:off x="2832100" y="512762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6F2EBE-16DC-4B6E-B234-99BB3CE8AC41}"/>
              </a:ext>
            </a:extLst>
          </p:cNvPr>
          <p:cNvSpPr/>
          <p:nvPr/>
        </p:nvSpPr>
        <p:spPr>
          <a:xfrm>
            <a:off x="3559175" y="512762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B3A283-95A6-4F06-9DBD-7726B5772556}"/>
              </a:ext>
            </a:extLst>
          </p:cNvPr>
          <p:cNvSpPr/>
          <p:nvPr/>
        </p:nvSpPr>
        <p:spPr>
          <a:xfrm>
            <a:off x="3086100" y="5816600"/>
            <a:ext cx="363538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474965-DC70-47F1-BF1F-341D5FFBFAB3}"/>
              </a:ext>
            </a:extLst>
          </p:cNvPr>
          <p:cNvSpPr/>
          <p:nvPr/>
        </p:nvSpPr>
        <p:spPr>
          <a:xfrm>
            <a:off x="5335588" y="4800600"/>
            <a:ext cx="1752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711187C-EB80-4F50-B0C5-A8A6AE803DA4}"/>
              </a:ext>
            </a:extLst>
          </p:cNvPr>
          <p:cNvSpPr/>
          <p:nvPr/>
        </p:nvSpPr>
        <p:spPr>
          <a:xfrm>
            <a:off x="5661025" y="512762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0490EE0-08A5-40FC-9FA4-A6DA0A9688CC}"/>
              </a:ext>
            </a:extLst>
          </p:cNvPr>
          <p:cNvSpPr/>
          <p:nvPr/>
        </p:nvSpPr>
        <p:spPr>
          <a:xfrm>
            <a:off x="6372225" y="512762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779319-6C21-48BC-9A22-BB85F49450A2}"/>
              </a:ext>
            </a:extLst>
          </p:cNvPr>
          <p:cNvSpPr/>
          <p:nvPr/>
        </p:nvSpPr>
        <p:spPr>
          <a:xfrm>
            <a:off x="6070600" y="5765800"/>
            <a:ext cx="273050" cy="90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6" name="TextBox 15">
            <a:extLst>
              <a:ext uri="{FF2B5EF4-FFF2-40B4-BE49-F238E27FC236}">
                <a16:creationId xmlns:a16="http://schemas.microsoft.com/office/drawing/2014/main" id="{F04EC08B-A0D4-4867-9AFA-7A0D1DE9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825" y="2854326"/>
            <a:ext cx="1257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No promise</a:t>
            </a:r>
          </a:p>
        </p:txBody>
      </p:sp>
      <p:pic>
        <p:nvPicPr>
          <p:cNvPr id="13327" name="Picture 2" descr="http://blogs.technet.com/resized-image.ashx/__size/550x0/__key/communityserver-blogs-components-weblogfiles/00-00-00-91-10/2018.StickFigure_5F00_Robe.png">
            <a:extLst>
              <a:ext uri="{FF2B5EF4-FFF2-40B4-BE49-F238E27FC236}">
                <a16:creationId xmlns:a16="http://schemas.microsoft.com/office/drawing/2014/main" id="{74808F6C-81E5-4B44-859E-7DEAE5E32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713" y="27051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Content Placeholder 3">
            <a:extLst>
              <a:ext uri="{FF2B5EF4-FFF2-40B4-BE49-F238E27FC236}">
                <a16:creationId xmlns:a16="http://schemas.microsoft.com/office/drawing/2014/main" id="{A5E9E2FE-8A2E-49B1-9C84-AAE5A38E50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857" y="1081501"/>
            <a:ext cx="3224212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Content Placeholder 3">
            <a:extLst>
              <a:ext uri="{FF2B5EF4-FFF2-40B4-BE49-F238E27FC236}">
                <a16:creationId xmlns:a16="http://schemas.microsoft.com/office/drawing/2014/main" id="{8F528292-F3DC-4A55-9ECD-88816713D3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2435226"/>
            <a:ext cx="17399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TextBox 16">
            <a:extLst>
              <a:ext uri="{FF2B5EF4-FFF2-40B4-BE49-F238E27FC236}">
                <a16:creationId xmlns:a16="http://schemas.microsoft.com/office/drawing/2014/main" id="{E0CFFA14-E211-4757-AE91-48323BCEB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6" y="2854325"/>
            <a:ext cx="113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Promise</a:t>
            </a:r>
          </a:p>
        </p:txBody>
      </p:sp>
      <p:sp>
        <p:nvSpPr>
          <p:cNvPr id="13331" name="TextBox 21">
            <a:extLst>
              <a:ext uri="{FF2B5EF4-FFF2-40B4-BE49-F238E27FC236}">
                <a16:creationId xmlns:a16="http://schemas.microsoft.com/office/drawing/2014/main" id="{1CE9E34B-89B0-42C8-871A-49D9A9AAA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1541296"/>
            <a:ext cx="2282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Promise</a:t>
            </a:r>
          </a:p>
        </p:txBody>
      </p:sp>
      <p:sp>
        <p:nvSpPr>
          <p:cNvPr id="21" name="Line Callout 1 20">
            <a:extLst>
              <a:ext uri="{FF2B5EF4-FFF2-40B4-BE49-F238E27FC236}">
                <a16:creationId xmlns:a16="http://schemas.microsoft.com/office/drawing/2014/main" id="{09891A08-5DDF-484C-9DB0-E35821C91678}"/>
              </a:ext>
            </a:extLst>
          </p:cNvPr>
          <p:cNvSpPr/>
          <p:nvPr/>
        </p:nvSpPr>
        <p:spPr>
          <a:xfrm>
            <a:off x="7989888" y="5276851"/>
            <a:ext cx="1611312" cy="1196975"/>
          </a:xfrm>
          <a:prstGeom prst="borderCallout1">
            <a:avLst>
              <a:gd name="adj1" fmla="val 18750"/>
              <a:gd name="adj2" fmla="val -8333"/>
              <a:gd name="adj3" fmla="val -88265"/>
              <a:gd name="adj4" fmla="val 944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3" name="TextBox 23">
            <a:extLst>
              <a:ext uri="{FF2B5EF4-FFF2-40B4-BE49-F238E27FC236}">
                <a16:creationId xmlns:a16="http://schemas.microsoft.com/office/drawing/2014/main" id="{AB56CD5E-B084-4241-9024-5C0F428BC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588" y="5486401"/>
            <a:ext cx="1319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reasonable person.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257B870-2836-49D2-A719-BE90519753B3}"/>
              </a:ext>
            </a:extLst>
          </p:cNvPr>
          <p:cNvSpPr/>
          <p:nvPr/>
        </p:nvSpPr>
        <p:spPr>
          <a:xfrm>
            <a:off x="9486900" y="3117850"/>
            <a:ext cx="114300" cy="1333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571E66F-C402-4E55-8EFE-94D5D222DEC5}"/>
              </a:ext>
            </a:extLst>
          </p:cNvPr>
          <p:cNvSpPr/>
          <p:nvPr/>
        </p:nvSpPr>
        <p:spPr>
          <a:xfrm>
            <a:off x="9518651" y="3422651"/>
            <a:ext cx="138113" cy="111125"/>
          </a:xfrm>
          <a:custGeom>
            <a:avLst/>
            <a:gdLst>
              <a:gd name="connsiteX0" fmla="*/ 0 w 138545"/>
              <a:gd name="connsiteY0" fmla="*/ 83127 h 111213"/>
              <a:gd name="connsiteX1" fmla="*/ 69272 w 138545"/>
              <a:gd name="connsiteY1" fmla="*/ 110836 h 111213"/>
              <a:gd name="connsiteX2" fmla="*/ 96982 w 138545"/>
              <a:gd name="connsiteY2" fmla="*/ 69272 h 111213"/>
              <a:gd name="connsiteX3" fmla="*/ 138545 w 138545"/>
              <a:gd name="connsiteY3" fmla="*/ 0 h 11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" h="111213">
                <a:moveTo>
                  <a:pt x="0" y="83127"/>
                </a:moveTo>
                <a:cubicBezTo>
                  <a:pt x="23091" y="92363"/>
                  <a:pt x="44653" y="114353"/>
                  <a:pt x="69272" y="110836"/>
                </a:cubicBezTo>
                <a:cubicBezTo>
                  <a:pt x="85756" y="108481"/>
                  <a:pt x="89535" y="84165"/>
                  <a:pt x="96982" y="69272"/>
                </a:cubicBezTo>
                <a:cubicBezTo>
                  <a:pt x="132953" y="-2670"/>
                  <a:pt x="84422" y="54123"/>
                  <a:pt x="13854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E7BB3028-BE3E-4E32-84E2-6F42ACDDD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181" y="6350037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Embry</a:t>
            </a:r>
          </a:p>
        </p:txBody>
      </p:sp>
      <p:sp>
        <p:nvSpPr>
          <p:cNvPr id="3" name="TextBox 15">
            <a:extLst>
              <a:ext uri="{FF2B5EF4-FFF2-40B4-BE49-F238E27FC236}">
                <a16:creationId xmlns:a16="http://schemas.microsoft.com/office/drawing/2014/main" id="{46640F05-803C-485C-8128-4614459D3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581" y="6420466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McKittrick</a:t>
            </a:r>
          </a:p>
        </p:txBody>
      </p:sp>
    </p:spTree>
    <p:extLst>
      <p:ext uri="{BB962C8B-B14F-4D97-AF65-F5344CB8AC3E}">
        <p14:creationId xmlns:p14="http://schemas.microsoft.com/office/powerpoint/2010/main" val="122708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7E63-1209-4B22-9CF2-F43D5343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EBDA-8C13-4A6C-A63F-824C6DB15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law</a:t>
            </a:r>
          </a:p>
          <a:p>
            <a:pPr lvl="1"/>
            <a:r>
              <a:rPr lang="en-US" dirty="0"/>
              <a:t>Expectation </a:t>
            </a:r>
          </a:p>
          <a:p>
            <a:pPr lvl="2"/>
            <a:r>
              <a:rPr lang="en-US" dirty="0"/>
              <a:t>Three step </a:t>
            </a:r>
          </a:p>
          <a:p>
            <a:pPr lvl="2"/>
            <a:r>
              <a:rPr lang="en-US" dirty="0"/>
              <a:t>Mitigation</a:t>
            </a:r>
          </a:p>
          <a:p>
            <a:pPr lvl="2"/>
            <a:r>
              <a:rPr lang="en-US" dirty="0"/>
              <a:t>Foreseeability</a:t>
            </a:r>
          </a:p>
          <a:p>
            <a:pPr lvl="2"/>
            <a:r>
              <a:rPr lang="en-US" dirty="0"/>
              <a:t>Proof </a:t>
            </a:r>
          </a:p>
          <a:p>
            <a:pPr lvl="1"/>
            <a:r>
              <a:rPr lang="en-US" dirty="0"/>
              <a:t>Reliance</a:t>
            </a:r>
          </a:p>
          <a:p>
            <a:pPr lvl="1"/>
            <a:r>
              <a:rPr lang="en-US" dirty="0"/>
              <a:t>Restitution</a:t>
            </a:r>
          </a:p>
          <a:p>
            <a:pPr lvl="1"/>
            <a:r>
              <a:rPr lang="en-US" dirty="0"/>
              <a:t>Specific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F9D3-0C2F-4E3D-BC0F-BC931209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 – Do it </a:t>
            </a:r>
            <a:r>
              <a:rPr lang="en-US"/>
              <a:t>this way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1EEAC-7065-4041-8A13-28286F91E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expectation measure, what must be foreseeable?</a:t>
            </a:r>
          </a:p>
          <a:p>
            <a:pPr lvl="1"/>
            <a:r>
              <a:rPr lang="en-US" dirty="0"/>
              <a:t>The approximate amount of the loss as the probable result of the breach.</a:t>
            </a:r>
          </a:p>
          <a:p>
            <a:pPr lvl="1"/>
            <a:r>
              <a:rPr lang="en-US" dirty="0"/>
              <a:t>In special circumstances cases, the breacher must have reason to know of the special circumstances.</a:t>
            </a:r>
          </a:p>
          <a:p>
            <a:r>
              <a:rPr lang="en-US" dirty="0"/>
              <a:t>When must the loss be foreseeable?</a:t>
            </a:r>
          </a:p>
          <a:p>
            <a:pPr lvl="1"/>
            <a:r>
              <a:rPr lang="en-US" i="1" dirty="0"/>
              <a:t>At the time of contracting </a:t>
            </a:r>
            <a:r>
              <a:rPr lang="en-US" dirty="0"/>
              <a:t>as the probable result of the breach. </a:t>
            </a:r>
          </a:p>
        </p:txBody>
      </p:sp>
    </p:spTree>
    <p:extLst>
      <p:ext uri="{BB962C8B-B14F-4D97-AF65-F5344CB8AC3E}">
        <p14:creationId xmlns:p14="http://schemas.microsoft.com/office/powerpoint/2010/main" val="328313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F027E-F8E1-4BC0-BD79-FEEEDF69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and Excuse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AFCE-FB68-48E9-B083-05B2C6FA1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Material breach</a:t>
            </a:r>
          </a:p>
          <a:p>
            <a:r>
              <a:rPr lang="en-US" dirty="0"/>
              <a:t>Cure</a:t>
            </a:r>
          </a:p>
          <a:p>
            <a:r>
              <a:rPr lang="en-US" dirty="0"/>
              <a:t>Uncertainty </a:t>
            </a:r>
          </a:p>
          <a:p>
            <a:r>
              <a:rPr lang="en-US" dirty="0"/>
              <a:t>Impracticability, frustration, mistake, misrepresentation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8215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3484</TotalTime>
  <Words>626</Words>
  <Application>Microsoft Office PowerPoint</Application>
  <PresentationFormat>Widescreen</PresentationFormat>
  <Paragraphs>88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Garamond</vt:lpstr>
      <vt:lpstr>Wingdings</vt:lpstr>
      <vt:lpstr>Edge</vt:lpstr>
      <vt:lpstr>Exam Review 2023</vt:lpstr>
      <vt:lpstr>The Plan</vt:lpstr>
      <vt:lpstr>No Consideration</vt:lpstr>
      <vt:lpstr>Interpretation</vt:lpstr>
      <vt:lpstr>PowerPoint Presentation</vt:lpstr>
      <vt:lpstr>The Reasonable Person</vt:lpstr>
      <vt:lpstr>Remedies</vt:lpstr>
      <vt:lpstr>Common Mistakes – Do it this way</vt:lpstr>
      <vt:lpstr>Performance and Excuse</vt:lpstr>
      <vt:lpstr>Common Mistakes</vt:lpstr>
      <vt:lpstr>§ 2-711. Buyer's Remedies in General; Buyer's Security Interest in Rejected Goods. </vt:lpstr>
      <vt:lpstr>§ 2-713. Buyer's Damages for Non-delivery or Repudiation. </vt:lpstr>
      <vt:lpstr>Uncertainty </vt:lpstr>
      <vt:lpstr>Excuse Doctrines</vt:lpstr>
      <vt:lpstr>Parol Evidence</vt:lpstr>
      <vt:lpstr>Offer and Acceptance</vt:lpstr>
      <vt:lpstr>The Most Common Error Overall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674</cp:revision>
  <dcterms:created xsi:type="dcterms:W3CDTF">2004-02-06T21:25:14Z</dcterms:created>
  <dcterms:modified xsi:type="dcterms:W3CDTF">2023-11-20T15:11:31Z</dcterms:modified>
</cp:coreProperties>
</file>